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hkn8Xp4CMQ+4gJfX4eKNiCzBO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B82EFD-F369-48DB-8996-69D8BD038DD5}">
  <a:tblStyle styleId="{DDB82EFD-F369-48DB-8996-69D8BD038DD5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/>
    <p:restoredTop sz="94674"/>
  </p:normalViewPr>
  <p:slideViewPr>
    <p:cSldViewPr snapToGrid="0" snapToObjects="1">
      <p:cViewPr varScale="1">
        <p:scale>
          <a:sx n="69" d="100"/>
          <a:sy n="69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633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freepik.es/vector-gratis/concepto-abstracto-servicio-al-cliente-chatbot_12084830.htm#page=1&amp;query=cliente&amp;position=0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1.png"/><Relationship Id="rId10" Type="http://schemas.microsoft.com/office/2007/relationships/hdphoto" Target="../media/hdphoto2.wdp"/><Relationship Id="rId4" Type="http://schemas.openxmlformats.org/officeDocument/2006/relationships/hyperlink" Target="https://www.freepik.es/vector-gratis/coleccion-edificios-oficina_2923811.htm#page=1&amp;query=empresa&amp;position=6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2027588" y="2346625"/>
            <a:ext cx="8136824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CF02_Video_introductorio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F1D31-8647-8C4A-BFA6-7A1AE22C981F}"/>
              </a:ext>
            </a:extLst>
          </p:cNvPr>
          <p:cNvSpPr txBox="1"/>
          <p:nvPr/>
        </p:nvSpPr>
        <p:spPr>
          <a:xfrm>
            <a:off x="1952090" y="3688423"/>
            <a:ext cx="3815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Tipo de video: Animación 2D (</a:t>
            </a:r>
            <a:r>
              <a:rPr lang="es-ES_tradnl" dirty="0" err="1"/>
              <a:t>motion</a:t>
            </a:r>
            <a:r>
              <a:rPr lang="es-ES_tradnl" dirty="0"/>
              <a:t> </a:t>
            </a:r>
            <a:r>
              <a:rPr lang="es-ES_tradnl" dirty="0" err="1"/>
              <a:t>graphic</a:t>
            </a:r>
            <a:r>
              <a:rPr lang="es-ES_tradnl" dirty="0"/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dirty="0">
                <a:solidFill>
                  <a:schemeClr val="dk1"/>
                </a:solidFill>
              </a:rPr>
              <a:t>Inicia con el logo animado del SENA. </a:t>
            </a:r>
          </a:p>
          <a:p>
            <a:pPr lvl="0">
              <a:buClr>
                <a:schemeClr val="dk1"/>
              </a:buClr>
              <a:buSzPts val="350"/>
            </a:pPr>
            <a:r>
              <a:rPr lang="es-ES" dirty="0">
                <a:solidFill>
                  <a:schemeClr val="dk1"/>
                </a:solidFill>
              </a:rPr>
              <a:t>Cortinilla.</a:t>
            </a:r>
          </a:p>
          <a:p>
            <a:pPr lvl="0">
              <a:buClr>
                <a:schemeClr val="dk1"/>
              </a:buClr>
              <a:buSzPts val="350"/>
            </a:pPr>
            <a:r>
              <a:rPr lang="es-ES" dirty="0">
                <a:solidFill>
                  <a:schemeClr val="dk1"/>
                </a:solidFill>
              </a:rPr>
              <a:t>Título del video: </a:t>
            </a:r>
            <a:r>
              <a:rPr lang="es-ES" b="1" dirty="0">
                <a:solidFill>
                  <a:schemeClr val="dk1"/>
                </a:solidFill>
              </a:rPr>
              <a:t>Prospección de clientes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dirty="0">
                <a:solidFill>
                  <a:schemeClr val="dk1"/>
                </a:solidFill>
              </a:rPr>
              <a:t>Música de inicio. </a:t>
            </a:r>
          </a:p>
        </p:txBody>
      </p:sp>
      <p:sp>
        <p:nvSpPr>
          <p:cNvPr id="111" name="Google Shape;111;p4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867525" y="5602432"/>
            <a:ext cx="5333999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</a:t>
            </a:r>
            <a:r>
              <a:rPr lang="es-ES" dirty="0">
                <a:solidFill>
                  <a:schemeClr val="dk1"/>
                </a:solidFill>
              </a:rPr>
              <a:t>SENA logo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15" name="Google Shape;11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4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101;p3">
            <a:extLst>
              <a:ext uri="{FF2B5EF4-FFF2-40B4-BE49-F238E27FC236}">
                <a16:creationId xmlns:a16="http://schemas.microsoft.com/office/drawing/2014/main" id="{F48E689E-08F3-1B42-B6E9-54377FC9E3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131" b="5775"/>
          <a:stretch/>
        </p:blipFill>
        <p:spPr>
          <a:xfrm>
            <a:off x="92278" y="7774"/>
            <a:ext cx="6677636" cy="3315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355957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Inicia mostrando el vector de las dos personas y los demás elementos salen de forma aleatoria. Posteriormente aparece cuando se nombren el vector de la empresa al lado de ellas y luego la otra entidad.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El cliente es la razón de ser de los negocios, sea este una persona, una empresa, que procesa para convertir en producto final, una entidad del gobierno u otra.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67525" y="5051743"/>
            <a:ext cx="5333999" cy="18062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</a:t>
            </a:r>
            <a:r>
              <a:rPr lang="es-ES" sz="1200" dirty="0">
                <a:solidFill>
                  <a:schemeClr val="dk1"/>
                </a:solidFill>
                <a:hlinkClick r:id="rId3"/>
              </a:rPr>
              <a:t>https://www.freepik.es/vector-gratis/concepto-abstracto-servicio-al-cliente-chatbot_12084830.htm#page=1&amp;query=cliente&amp;position=0</a:t>
            </a: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n-US" dirty="0">
                <a:hlinkClick r:id="rId4"/>
              </a:rPr>
              <a:t>https://www.freepik.es/vector-gratis/coleccion-edificios-oficina_2923811.htm#page=1&amp;query=empresa&amp;position=6</a:t>
            </a:r>
            <a:endParaRPr lang="en-US" dirty="0"/>
          </a:p>
          <a:p>
            <a:pPr lvl="0">
              <a:buClr>
                <a:schemeClr val="dk1"/>
              </a:buClr>
              <a:buSzPts val="300"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5052AE-A3EA-794E-B5E4-591EC15BCA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21" t="8623" r="6453" b="13289"/>
          <a:stretch/>
        </p:blipFill>
        <p:spPr>
          <a:xfrm>
            <a:off x="3296742" y="503434"/>
            <a:ext cx="2973918" cy="2677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9CFE52-430F-9F41-B88F-C1D8171DF9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716" b="89457" l="53355" r="90895">
                        <a14:foregroundMark x1="68051" y1="59585" x2="64856" y2="53035"/>
                        <a14:foregroundMark x1="60863" y1="73323" x2="59904" y2="80990"/>
                        <a14:foregroundMark x1="59904" y1="80990" x2="72045" y2="86262"/>
                        <a14:foregroundMark x1="72045" y1="86262" x2="91054" y2="88179"/>
                        <a14:foregroundMark x1="90256" y1="88498" x2="60863" y2="86741"/>
                        <a14:foregroundMark x1="60863" y1="86741" x2="53514" y2="89137"/>
                        <a14:foregroundMark x1="53514" y1="89137" x2="53514" y2="89137"/>
                        <a14:foregroundMark x1="62939" y1="89137" x2="82109" y2="91054"/>
                        <a14:foregroundMark x1="82109" y1="91054" x2="89617" y2="89457"/>
                        <a14:foregroundMark x1="89617" y1="89457" x2="89776" y2="89137"/>
                      </a14:backgroundRemoval>
                    </a14:imgEffect>
                  </a14:imgLayer>
                </a14:imgProps>
              </a:ext>
            </a:extLst>
          </a:blip>
          <a:srcRect l="50000" t="50452" r="6305" b="9064"/>
          <a:stretch/>
        </p:blipFill>
        <p:spPr>
          <a:xfrm>
            <a:off x="447108" y="114636"/>
            <a:ext cx="1617974" cy="1499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56FC03-AE9E-5044-BCD4-1B4A61D26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16" b="89776" l="7668" r="46486">
                        <a14:foregroundMark x1="35942" y1="53035" x2="37220" y2="58307"/>
                        <a14:foregroundMark x1="36741" y1="63898" x2="24441" y2="65016"/>
                        <a14:foregroundMark x1="24441" y1="65016" x2="18051" y2="88658"/>
                        <a14:foregroundMark x1="18051" y1="88658" x2="16773" y2="89297"/>
                        <a14:foregroundMark x1="9265" y1="88658" x2="44249" y2="85304"/>
                        <a14:foregroundMark x1="44249" y1="85304" x2="45687" y2="88179"/>
                        <a14:foregroundMark x1="46486" y1="88978" x2="15974" y2="89776"/>
                      </a14:backgroundRemoval>
                    </a14:imgEffect>
                  </a14:imgLayer>
                </a14:imgProps>
              </a:ext>
            </a:extLst>
          </a:blip>
          <a:srcRect l="3588" t="50228" r="52717" b="9288"/>
          <a:stretch/>
        </p:blipFill>
        <p:spPr>
          <a:xfrm>
            <a:off x="1294515" y="1665479"/>
            <a:ext cx="1617974" cy="149908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van los demás elementos y se queda la persona (cliente) en pantalla y alrededor varios íconos de mercadeo.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Hacia él se dirigen todos los esfuerzos de mercadeo de la empresa para seducirlo y mantener con él una relación de largo plazo y rentable.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867525" y="5602432"/>
            <a:ext cx="5333999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/vector-gratis/concepto-comunicacion-personas_4664355.htm#page=1&amp;query=</a:t>
            </a:r>
            <a:r>
              <a:rPr lang="es-ES" sz="1200" dirty="0" err="1">
                <a:solidFill>
                  <a:schemeClr val="dk1"/>
                </a:solidFill>
              </a:rPr>
              <a:t>mercadeo&amp;position</a:t>
            </a:r>
            <a:r>
              <a:rPr lang="es-ES" sz="1200" dirty="0">
                <a:solidFill>
                  <a:schemeClr val="dk1"/>
                </a:solidFill>
              </a:rPr>
              <a:t>=25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15" name="Google Shape;11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4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5C1272-C4A7-EF41-8D72-D2EDF2D4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789" y="83127"/>
            <a:ext cx="3230928" cy="323092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Luego vuelve y queda el cliente (nuestro personaje central) y alrededor distintos mercados, junto con otros personajes y un vector tratando de localizarlo.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Ahora bien, para poder llegar a ese cliente, se deben conocer los diferentes mercados donde se puede encontrar.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6867525" y="5602432"/>
            <a:ext cx="5333999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/vector-gratis/banners-lineales-horizontales-marketing-digital_9461808.htm#page=1&amp;query=</a:t>
            </a:r>
            <a:r>
              <a:rPr lang="es-ES" sz="1200" dirty="0" err="1">
                <a:solidFill>
                  <a:schemeClr val="dk1"/>
                </a:solidFill>
              </a:rPr>
              <a:t>mercadeo&amp;position</a:t>
            </a:r>
            <a:r>
              <a:rPr lang="es-ES" sz="1200" dirty="0">
                <a:solidFill>
                  <a:schemeClr val="dk1"/>
                </a:solidFill>
              </a:rPr>
              <a:t>=20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5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38C8AD8-10D7-C245-9BA5-6B6C896FC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2" b="48602"/>
          <a:stretch/>
        </p:blipFill>
        <p:spPr>
          <a:xfrm>
            <a:off x="447912" y="96929"/>
            <a:ext cx="5885977" cy="1679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72FD0-C518-F049-9B0A-73C567D96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2" t="73464" r="-2772" b="481"/>
          <a:stretch/>
        </p:blipFill>
        <p:spPr>
          <a:xfrm>
            <a:off x="486012" y="1729705"/>
            <a:ext cx="5885977" cy="1533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030D3-84CE-6F42-B0F7-8F5A97880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22" t="76608" r="39590" b="1569"/>
          <a:stretch/>
        </p:blipFill>
        <p:spPr>
          <a:xfrm>
            <a:off x="2745039" y="798086"/>
            <a:ext cx="455974" cy="47411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2A625-5474-1C44-BEF7-7881CF03F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56" b="99111" l="9778" r="89778">
                        <a14:foregroundMark x1="46667" y1="11556" x2="49778" y2="3556"/>
                        <a14:foregroundMark x1="64000" y1="82222" x2="57333" y2="93778"/>
                        <a14:foregroundMark x1="49333" y1="95556" x2="48889" y2="9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393" y="184547"/>
            <a:ext cx="599737" cy="599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A73FA4-DF5D-DD4A-B2DD-A07ECCDCCE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6" t="77071" r="58506" b="1106"/>
          <a:stretch/>
        </p:blipFill>
        <p:spPr>
          <a:xfrm>
            <a:off x="2865279" y="2447791"/>
            <a:ext cx="455974" cy="474114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A73756-2537-5346-B985-F480C27F9C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55" t="76018" r="21457" b="2159"/>
          <a:stretch/>
        </p:blipFill>
        <p:spPr>
          <a:xfrm>
            <a:off x="5498140" y="936734"/>
            <a:ext cx="455974" cy="474114"/>
          </a:xfrm>
          <a:prstGeom prst="ellipse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Sale todo en pantalla y aparece en el centro “Mercadeo relacional” y alrededor de forma aleatoria los distintos vectores que rodean una estrategia de marketing.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y luego mediante unas acciones elaboradas, se establece una estrategia de mercadeo relacional que le permitirá a la empresa determinar y llegar el prospecto ideal, bien sea de manera presencial o virtual.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867525" y="5602432"/>
            <a:ext cx="5333999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/vector-gratis/composicion-diagrama-flujo-estrategia-marketing-isometrica-leyendas-texto-personas-elementos-diagrama-grafico-colorido-computadoras_13867284.htm#page=2&amp;query=</a:t>
            </a:r>
            <a:r>
              <a:rPr lang="es-ES" sz="1200" dirty="0" err="1">
                <a:solidFill>
                  <a:schemeClr val="dk1"/>
                </a:solidFill>
              </a:rPr>
              <a:t>mercadeo&amp;position</a:t>
            </a:r>
            <a:r>
              <a:rPr lang="es-ES" sz="1200" dirty="0">
                <a:solidFill>
                  <a:schemeClr val="dk1"/>
                </a:solidFill>
              </a:rPr>
              <a:t>=11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47" name="Google Shape;147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6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528B1CE-2AFA-E74C-94C3-8AA542A9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86" y="12525"/>
            <a:ext cx="4716028" cy="329971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6896100" y="1257300"/>
            <a:ext cx="5314800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Sale el cliente y los demás elementos en pantalla mostrando cómo se ganó un cliente y la empresa mantiene un crecimiento. 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Ese acercamiento, el cual se da de manera metodológica, permitirá captar, retener y fidelizar clientes. De tal forma que la empresa a su vez garantiza crecimiento y rentabilidad a largo plazo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lvl="0">
              <a:buClr>
                <a:schemeClr val="dk1"/>
              </a:buClr>
              <a:buSzPts val="350"/>
            </a:pPr>
            <a:endParaRPr lang="es-CO" sz="1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lvl="0" algn="ctr">
              <a:buClr>
                <a:schemeClr val="dk1"/>
              </a:buClr>
              <a:buSzPts val="350"/>
            </a:pPr>
            <a:r>
              <a:rPr lang="es-CO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</a:rPr>
              <a:t>¡Bienvenido!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867525" y="5602432"/>
            <a:ext cx="5333999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</a:t>
            </a:r>
            <a:r>
              <a:rPr lang="es-ES" sz="1200" dirty="0" err="1">
                <a:solidFill>
                  <a:schemeClr val="dk1"/>
                </a:solidFill>
              </a:rPr>
              <a:t>premium</a:t>
            </a:r>
            <a:r>
              <a:rPr lang="es-ES" sz="1200" dirty="0">
                <a:solidFill>
                  <a:schemeClr val="dk1"/>
                </a:solidFill>
              </a:rPr>
              <a:t>/compras-linea-concepto-aplicacion-movil-digital_8888670.htm#&amp;position=23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163" name="Google Shape;16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7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226AB0-6E82-BB42-A917-4F2F9693A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9" y="2977"/>
            <a:ext cx="5660102" cy="3309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CCB7F1-6C5E-9F45-A929-82AABAEA8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22" t="76608" r="39590" b="1569"/>
          <a:stretch/>
        </p:blipFill>
        <p:spPr>
          <a:xfrm>
            <a:off x="1656816" y="2217809"/>
            <a:ext cx="315822" cy="328386"/>
          </a:xfrm>
          <a:prstGeom prst="ellipse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417</Words>
  <Application>Microsoft Office PowerPoint</Application>
  <PresentationFormat>Panorámica</PresentationFormat>
  <Paragraphs>37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Usuario</cp:lastModifiedBy>
  <cp:revision>9</cp:revision>
  <dcterms:modified xsi:type="dcterms:W3CDTF">2021-09-17T14:40:23Z</dcterms:modified>
</cp:coreProperties>
</file>